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1098" r:id="rId2"/>
    <p:sldId id="1099" r:id="rId3"/>
    <p:sldId id="1100" r:id="rId4"/>
    <p:sldId id="1101" r:id="rId5"/>
    <p:sldId id="1102" r:id="rId6"/>
    <p:sldId id="1103" r:id="rId7"/>
    <p:sldId id="1104" r:id="rId8"/>
    <p:sldId id="1105" r:id="rId9"/>
    <p:sldId id="1107" r:id="rId10"/>
    <p:sldId id="1108" r:id="rId11"/>
    <p:sldId id="1109" r:id="rId12"/>
    <p:sldId id="1110" r:id="rId13"/>
    <p:sldId id="1111" r:id="rId14"/>
    <p:sldId id="1112" r:id="rId15"/>
    <p:sldId id="1113" r:id="rId16"/>
    <p:sldId id="1116" r:id="rId17"/>
    <p:sldId id="1117" r:id="rId18"/>
    <p:sldId id="1118" r:id="rId19"/>
    <p:sldId id="1119" r:id="rId20"/>
    <p:sldId id="1120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chemeClr val="bg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chemeClr val="bg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chemeClr val="bg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chemeClr val="bg1"/>
        </a:solidFill>
        <a:latin typeface="Time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0000"/>
    <a:srgbClr val="33004C"/>
    <a:srgbClr val="3F004C"/>
    <a:srgbClr val="3F0000"/>
    <a:srgbClr val="FF0000"/>
    <a:srgbClr val="FFFC23"/>
    <a:srgbClr val="5E8767"/>
    <a:srgbClr val="188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>
        <p:scale>
          <a:sx n="100" d="100"/>
          <a:sy n="100" d="100"/>
        </p:scale>
        <p:origin x="-72" y="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13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13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13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3F5824-A572-4C1E-8924-1467621953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90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2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2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2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2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2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6BB701-3AF5-45F5-8EE4-ECF9E5028D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381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094613-80D8-473C-AAAB-A09B137165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C58B53-DA1D-4EF8-9DF9-B9CB0C7806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BA3B7-4103-4506-B3CF-81F99D8787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C8CB4-BCC8-4146-A605-14D924F259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B2250-2553-4739-BAD3-E99B4645B0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E9006-129E-41DC-BC2A-0731F37A05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53AA9-E48F-427F-94E5-EE69AF8AC5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20616B-2A16-4D75-AE3D-9804425219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C3FB8-2F5D-474E-9D01-C9D52E8F6E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954C2-DA1D-43D7-BB2E-9221F15314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D77F0-2627-425C-B9E2-55826C224E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50DFE1A6-19AF-4FE2-A568-A6AE379568E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491" name="Text Box 3"/>
          <p:cNvSpPr txBox="1">
            <a:spLocks noChangeArrowheads="1"/>
          </p:cNvSpPr>
          <p:nvPr/>
        </p:nvSpPr>
        <p:spPr bwMode="auto">
          <a:xfrm>
            <a:off x="2589213" y="2955925"/>
            <a:ext cx="41513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/>
              <a:t>Localizing Sounds</a:t>
            </a:r>
          </a:p>
        </p:txBody>
      </p:sp>
      <p:sp>
        <p:nvSpPr>
          <p:cNvPr id="12154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Localizing Sounds</a:t>
            </a:r>
          </a:p>
        </p:txBody>
      </p:sp>
      <p:sp>
        <p:nvSpPr>
          <p:cNvPr id="1225731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6455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</p:txBody>
      </p:sp>
      <p:pic>
        <p:nvPicPr>
          <p:cNvPr id="122573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447800"/>
            <a:ext cx="5338763" cy="4121150"/>
          </a:xfrm>
          <a:prstGeom prst="rect">
            <a:avLst/>
          </a:prstGeom>
          <a:noFill/>
        </p:spPr>
      </p:pic>
      <p:sp>
        <p:nvSpPr>
          <p:cNvPr id="1225733" name="Rectangle 5"/>
          <p:cNvSpPr>
            <a:spLocks noChangeArrowheads="1"/>
          </p:cNvSpPr>
          <p:nvPr/>
        </p:nvSpPr>
        <p:spPr bwMode="auto">
          <a:xfrm>
            <a:off x="1177925" y="5729288"/>
            <a:ext cx="7381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FC23"/>
                </a:solidFill>
              </a:rPr>
              <a:t>ITDs are  largest  (0.6 msec)  when the sound originates</a:t>
            </a:r>
          </a:p>
          <a:p>
            <a:pPr algn="ctr"/>
            <a:r>
              <a:rPr lang="en-US" sz="2400">
                <a:solidFill>
                  <a:srgbClr val="FFFC23"/>
                </a:solidFill>
              </a:rPr>
              <a:t>from the left or right.</a:t>
            </a:r>
          </a:p>
        </p:txBody>
      </p:sp>
      <p:sp>
        <p:nvSpPr>
          <p:cNvPr id="1225734" name="Line 6"/>
          <p:cNvSpPr>
            <a:spLocks noChangeShapeType="1"/>
          </p:cNvSpPr>
          <p:nvPr/>
        </p:nvSpPr>
        <p:spPr bwMode="auto">
          <a:xfrm flipV="1">
            <a:off x="3276600" y="1828800"/>
            <a:ext cx="1676400" cy="396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6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Localizing Sounds</a:t>
            </a:r>
          </a:p>
        </p:txBody>
      </p:sp>
      <p:sp>
        <p:nvSpPr>
          <p:cNvPr id="1226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rgbClr val="FFFC23"/>
                </a:solidFill>
              </a:rPr>
              <a:t>The Duplex Theory Of Sound Localization:</a:t>
            </a:r>
            <a:r>
              <a:rPr lang="en-US" sz="2400" b="1" dirty="0">
                <a:solidFill>
                  <a:schemeClr val="bg1"/>
                </a:solidFill>
              </a:rPr>
              <a:t> ITDs are used to localize low frequency sounds, and IIDs are used to localize high frequency sounds.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 smtClean="0">
                <a:solidFill>
                  <a:schemeClr val="bg1"/>
                </a:solidFill>
              </a:rPr>
              <a:t>Localization </a:t>
            </a:r>
            <a:r>
              <a:rPr lang="en-US" sz="2400" b="1" dirty="0">
                <a:solidFill>
                  <a:schemeClr val="bg1"/>
                </a:solidFill>
              </a:rPr>
              <a:t>for adult humans is particularly poor between 2,000 and 4,000 hertz: We are not very sensitive to either ITDs or IIDs in that range.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ITDs and IIDs are both vulnerable to certain ambiguities.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Specifically, a given ITD (or a given IID) can arise from more than one location in space, as shown here…</a:t>
            </a:r>
            <a:endParaRPr lang="en-US" sz="16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Localizing Sounds</a:t>
            </a:r>
          </a:p>
        </p:txBody>
      </p:sp>
      <p:pic>
        <p:nvPicPr>
          <p:cNvPr id="12277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371600"/>
            <a:ext cx="7550150" cy="4059238"/>
          </a:xfrm>
          <a:prstGeom prst="rect">
            <a:avLst/>
          </a:prstGeom>
          <a:noFill/>
        </p:spPr>
      </p:pic>
      <p:sp>
        <p:nvSpPr>
          <p:cNvPr id="1227780" name="Rectangle 4"/>
          <p:cNvSpPr>
            <a:spLocks noChangeArrowheads="1"/>
          </p:cNvSpPr>
          <p:nvPr/>
        </p:nvSpPr>
        <p:spPr bwMode="auto">
          <a:xfrm>
            <a:off x="1814513" y="2925763"/>
            <a:ext cx="5768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FF0000"/>
                </a:solidFill>
              </a:rPr>
              <a:t>The same IID occurs for two horizontal positions.</a:t>
            </a:r>
            <a:r>
              <a:rPr lang="en-US" sz="2400">
                <a:solidFill>
                  <a:srgbClr val="FFFC23"/>
                </a:solidFill>
              </a:rPr>
              <a:t>   </a:t>
            </a:r>
          </a:p>
        </p:txBody>
      </p:sp>
      <p:sp>
        <p:nvSpPr>
          <p:cNvPr id="1227781" name="Line 5"/>
          <p:cNvSpPr>
            <a:spLocks noChangeShapeType="1"/>
          </p:cNvSpPr>
          <p:nvPr/>
        </p:nvSpPr>
        <p:spPr bwMode="auto">
          <a:xfrm flipV="1">
            <a:off x="2667000" y="1981200"/>
            <a:ext cx="152400" cy="990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7782" name="Line 6"/>
          <p:cNvSpPr>
            <a:spLocks noChangeShapeType="1"/>
          </p:cNvSpPr>
          <p:nvPr/>
        </p:nvSpPr>
        <p:spPr bwMode="auto">
          <a:xfrm flipV="1">
            <a:off x="2819400" y="1905000"/>
            <a:ext cx="3124200" cy="1066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Localizing Sounds</a:t>
            </a:r>
          </a:p>
        </p:txBody>
      </p:sp>
      <p:pic>
        <p:nvPicPr>
          <p:cNvPr id="12288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371600"/>
            <a:ext cx="7550150" cy="4059238"/>
          </a:xfrm>
          <a:prstGeom prst="rect">
            <a:avLst/>
          </a:prstGeom>
          <a:noFill/>
        </p:spPr>
      </p:pic>
      <p:sp>
        <p:nvSpPr>
          <p:cNvPr id="1228804" name="Rectangle 4"/>
          <p:cNvSpPr>
            <a:spLocks noChangeArrowheads="1"/>
          </p:cNvSpPr>
          <p:nvPr/>
        </p:nvSpPr>
        <p:spPr bwMode="auto">
          <a:xfrm>
            <a:off x="1485900" y="2971800"/>
            <a:ext cx="64341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FF0000"/>
                </a:solidFill>
              </a:rPr>
              <a:t>Or here, the same IID occurs for two horizontal positions.</a:t>
            </a:r>
          </a:p>
          <a:p>
            <a:pPr algn="ctr"/>
            <a:r>
              <a:rPr lang="en-US" sz="2000">
                <a:solidFill>
                  <a:srgbClr val="FF0000"/>
                </a:solidFill>
              </a:rPr>
              <a:t>“Front / Back” errors are very common.</a:t>
            </a:r>
            <a:r>
              <a:rPr lang="en-US" sz="2400">
                <a:solidFill>
                  <a:srgbClr val="FFFC23"/>
                </a:solidFill>
              </a:rPr>
              <a:t>   </a:t>
            </a:r>
          </a:p>
        </p:txBody>
      </p:sp>
      <p:sp>
        <p:nvSpPr>
          <p:cNvPr id="1228805" name="Line 5"/>
          <p:cNvSpPr>
            <a:spLocks noChangeShapeType="1"/>
          </p:cNvSpPr>
          <p:nvPr/>
        </p:nvSpPr>
        <p:spPr bwMode="auto">
          <a:xfrm flipH="1" flipV="1">
            <a:off x="1676400" y="2819400"/>
            <a:ext cx="9906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06" name="Line 6"/>
          <p:cNvSpPr>
            <a:spLocks noChangeShapeType="1"/>
          </p:cNvSpPr>
          <p:nvPr/>
        </p:nvSpPr>
        <p:spPr bwMode="auto">
          <a:xfrm flipV="1">
            <a:off x="2895600" y="2819400"/>
            <a:ext cx="472440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Localizing Sounds</a:t>
            </a:r>
          </a:p>
        </p:txBody>
      </p:sp>
      <p:sp>
        <p:nvSpPr>
          <p:cNvPr id="1229827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6455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</p:txBody>
      </p:sp>
      <p:pic>
        <p:nvPicPr>
          <p:cNvPr id="12298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447800"/>
            <a:ext cx="5338763" cy="4121150"/>
          </a:xfrm>
          <a:prstGeom prst="rect">
            <a:avLst/>
          </a:prstGeom>
          <a:noFill/>
        </p:spPr>
      </p:pic>
      <p:sp>
        <p:nvSpPr>
          <p:cNvPr id="1229829" name="Rectangle 5"/>
          <p:cNvSpPr>
            <a:spLocks noChangeArrowheads="1"/>
          </p:cNvSpPr>
          <p:nvPr/>
        </p:nvSpPr>
        <p:spPr bwMode="auto">
          <a:xfrm>
            <a:off x="1211263" y="5729288"/>
            <a:ext cx="736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FC23"/>
                </a:solidFill>
              </a:rPr>
              <a:t>The same ITD occurs for different horizontal positions.</a:t>
            </a:r>
          </a:p>
        </p:txBody>
      </p:sp>
      <p:sp>
        <p:nvSpPr>
          <p:cNvPr id="1229830" name="Line 6"/>
          <p:cNvSpPr>
            <a:spLocks noChangeShapeType="1"/>
          </p:cNvSpPr>
          <p:nvPr/>
        </p:nvSpPr>
        <p:spPr bwMode="auto">
          <a:xfrm flipV="1">
            <a:off x="2438400" y="2209800"/>
            <a:ext cx="2057400" cy="3657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831" name="Line 7"/>
          <p:cNvSpPr>
            <a:spLocks noChangeShapeType="1"/>
          </p:cNvSpPr>
          <p:nvPr/>
        </p:nvSpPr>
        <p:spPr bwMode="auto">
          <a:xfrm flipV="1">
            <a:off x="2514600" y="2209800"/>
            <a:ext cx="2743200" cy="3657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Localizing Sounds</a:t>
            </a:r>
          </a:p>
        </p:txBody>
      </p:sp>
      <p:sp>
        <p:nvSpPr>
          <p:cNvPr id="1230851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6455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</p:txBody>
      </p:sp>
      <p:pic>
        <p:nvPicPr>
          <p:cNvPr id="12308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447800"/>
            <a:ext cx="5338763" cy="4121150"/>
          </a:xfrm>
          <a:prstGeom prst="rect">
            <a:avLst/>
          </a:prstGeom>
          <a:noFill/>
        </p:spPr>
      </p:pic>
      <p:sp>
        <p:nvSpPr>
          <p:cNvPr id="1230853" name="Rectangle 5"/>
          <p:cNvSpPr>
            <a:spLocks noChangeArrowheads="1"/>
          </p:cNvSpPr>
          <p:nvPr/>
        </p:nvSpPr>
        <p:spPr bwMode="auto">
          <a:xfrm>
            <a:off x="304800" y="5729288"/>
            <a:ext cx="81930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FC23"/>
                </a:solidFill>
              </a:rPr>
              <a:t>Again, the same ITD occurs for different horizontal positions.</a:t>
            </a:r>
          </a:p>
          <a:p>
            <a:pPr algn="ctr"/>
            <a:r>
              <a:rPr lang="en-US" sz="2400">
                <a:solidFill>
                  <a:srgbClr val="FFFC23"/>
                </a:solidFill>
              </a:rPr>
              <a:t>“Front /  Back” errors are very common.</a:t>
            </a:r>
          </a:p>
        </p:txBody>
      </p:sp>
      <p:sp>
        <p:nvSpPr>
          <p:cNvPr id="1230854" name="Line 6"/>
          <p:cNvSpPr>
            <a:spLocks noChangeShapeType="1"/>
          </p:cNvSpPr>
          <p:nvPr/>
        </p:nvSpPr>
        <p:spPr bwMode="auto">
          <a:xfrm flipV="1">
            <a:off x="2438400" y="4572000"/>
            <a:ext cx="457200" cy="1219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855" name="Line 7"/>
          <p:cNvSpPr>
            <a:spLocks noChangeShapeType="1"/>
          </p:cNvSpPr>
          <p:nvPr/>
        </p:nvSpPr>
        <p:spPr bwMode="auto">
          <a:xfrm flipV="1">
            <a:off x="2514600" y="4572000"/>
            <a:ext cx="4267200" cy="1219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Localizing Sounds</a:t>
            </a:r>
          </a:p>
        </p:txBody>
      </p:sp>
      <p:sp>
        <p:nvSpPr>
          <p:cNvPr id="123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Localization errors can be reduced by moving one’s head. 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However, head movements usually require a fairly long time (by neural standards), say, 500 msec. 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So, head movements are only helpful in localizing sounds of relatively long durations.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Another factor that minimizes localization errors has to do with the </a:t>
            </a:r>
            <a:r>
              <a:rPr lang="en-US" sz="2400" b="1" dirty="0" err="1">
                <a:solidFill>
                  <a:schemeClr val="bg1"/>
                </a:solidFill>
              </a:rPr>
              <a:t>pinnas</a:t>
            </a:r>
            <a:r>
              <a:rPr lang="en-US" sz="2400" b="1" dirty="0">
                <a:solidFill>
                  <a:schemeClr val="bg1"/>
                </a:solidFill>
              </a:rPr>
              <a:t> -the outer most portion of the ear. </a:t>
            </a:r>
          </a:p>
          <a:p>
            <a:pPr marL="609600" indent="-609600">
              <a:lnSpc>
                <a:spcPct val="90000"/>
              </a:lnSpc>
            </a:pPr>
            <a:endParaRPr lang="en-US" sz="16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Localizing Sounds</a:t>
            </a:r>
          </a:p>
        </p:txBody>
      </p:sp>
      <p:sp>
        <p:nvSpPr>
          <p:cNvPr id="1234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Sound “bounces” around the pinna before entering the auditory canal. 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The number and direction of the bounces depends on the direction from which the sound originates.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This is equally true for vertical and horizontal displacements of sound, so unlike ITDs and IIDs, the </a:t>
            </a:r>
            <a:r>
              <a:rPr lang="en-US" sz="2400" b="1" dirty="0" err="1">
                <a:solidFill>
                  <a:schemeClr val="bg1"/>
                </a:solidFill>
              </a:rPr>
              <a:t>pinnas</a:t>
            </a:r>
            <a:r>
              <a:rPr lang="en-US" sz="2400" b="1" dirty="0">
                <a:solidFill>
                  <a:schemeClr val="bg1"/>
                </a:solidFill>
              </a:rPr>
              <a:t> could play a role in vertical localization.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Apparently, people can identify locations when they hear recordings from their own (“post-pinna”) auditory canal, but not from some one else’s (“post-pinna”) auditory canal…</a:t>
            </a:r>
            <a:endParaRPr lang="en-US" sz="16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Localizing Sounds</a:t>
            </a:r>
          </a:p>
        </p:txBody>
      </p:sp>
      <p:sp>
        <p:nvSpPr>
          <p:cNvPr id="1235971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6455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</p:txBody>
      </p:sp>
      <p:pic>
        <p:nvPicPr>
          <p:cNvPr id="12359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676400"/>
            <a:ext cx="6307138" cy="3287713"/>
          </a:xfrm>
          <a:prstGeom prst="rect">
            <a:avLst/>
          </a:prstGeom>
          <a:noFill/>
        </p:spPr>
      </p:pic>
      <p:sp>
        <p:nvSpPr>
          <p:cNvPr id="1235973" name="Rectangle 5"/>
          <p:cNvSpPr>
            <a:spLocks noChangeArrowheads="1"/>
          </p:cNvSpPr>
          <p:nvPr/>
        </p:nvSpPr>
        <p:spPr bwMode="auto">
          <a:xfrm>
            <a:off x="1485900" y="5729288"/>
            <a:ext cx="6370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FC23"/>
                </a:solidFill>
              </a:rPr>
              <a:t>Here are two pinnas from two different people.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Localizing Sounds</a:t>
            </a:r>
          </a:p>
        </p:txBody>
      </p:sp>
      <p:sp>
        <p:nvSpPr>
          <p:cNvPr id="1236995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6455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</p:txBody>
      </p:sp>
      <p:pic>
        <p:nvPicPr>
          <p:cNvPr id="12369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143000"/>
            <a:ext cx="3198813" cy="4657725"/>
          </a:xfrm>
          <a:prstGeom prst="rect">
            <a:avLst/>
          </a:prstGeom>
          <a:noFill/>
        </p:spPr>
      </p:pic>
      <p:sp>
        <p:nvSpPr>
          <p:cNvPr id="1236997" name="Rectangle 5"/>
          <p:cNvSpPr>
            <a:spLocks noChangeArrowheads="1"/>
          </p:cNvSpPr>
          <p:nvPr/>
        </p:nvSpPr>
        <p:spPr bwMode="auto">
          <a:xfrm>
            <a:off x="1444625" y="5867400"/>
            <a:ext cx="65039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FC23"/>
                </a:solidFill>
              </a:rPr>
              <a:t>Each unique pinna produced unique waveforms </a:t>
            </a:r>
          </a:p>
          <a:p>
            <a:pPr algn="ctr"/>
            <a:r>
              <a:rPr lang="en-US" sz="2400">
                <a:solidFill>
                  <a:srgbClr val="FFFC23"/>
                </a:solidFill>
              </a:rPr>
              <a:t>in the auditory canal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Localizing Sounds</a:t>
            </a:r>
          </a:p>
        </p:txBody>
      </p:sp>
      <p:sp>
        <p:nvSpPr>
          <p:cNvPr id="121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When we perceive a sound, we often simultaneously perceive the location of that sound.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Even new born infants orient their eyes toward sound sources.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Interestingly, a given sound contains absolutely no physical property that designates its location.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So the ability to localize a sound must be caused entirely by neural events, since we can’t “pick-up” positional cues from the stimulus itself.</a:t>
            </a:r>
            <a:endParaRPr lang="en-US" sz="16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Localizing Sounds</a:t>
            </a:r>
          </a:p>
        </p:txBody>
      </p:sp>
      <p:sp>
        <p:nvSpPr>
          <p:cNvPr id="1238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Apparently, our brains adapt to the sounds that come from our own </a:t>
            </a:r>
            <a:r>
              <a:rPr lang="en-US" sz="2400" b="1" dirty="0" err="1">
                <a:solidFill>
                  <a:schemeClr val="bg1"/>
                </a:solidFill>
              </a:rPr>
              <a:t>pinnas</a:t>
            </a:r>
            <a:r>
              <a:rPr lang="en-US" sz="2400" b="1" dirty="0">
                <a:solidFill>
                  <a:schemeClr val="bg1"/>
                </a:solidFill>
              </a:rPr>
              <a:t>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Finally, it seems that monaural cues are sufficient for vertical localization (via the pinna), since people can perform vertical localization equally well in monaural and binaural conditions.  </a:t>
            </a:r>
          </a:p>
          <a:p>
            <a:pPr marL="609600" indent="-609600">
              <a:lnSpc>
                <a:spcPct val="90000"/>
              </a:lnSpc>
            </a:pPr>
            <a:endParaRPr lang="en-US" sz="1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endParaRPr lang="en-US" sz="1600" b="1" baseline="30000" dirty="0">
              <a:solidFill>
                <a:srgbClr val="FFFC23"/>
              </a:solidFill>
            </a:endParaRPr>
          </a:p>
          <a:p>
            <a:pPr marL="609600" indent="-609600">
              <a:lnSpc>
                <a:spcPct val="90000"/>
              </a:lnSpc>
            </a:pPr>
            <a:endParaRPr lang="en-US" sz="1600" b="1" baseline="30000" dirty="0">
              <a:solidFill>
                <a:srgbClr val="FFFC23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6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Localizing Sounds</a:t>
            </a:r>
          </a:p>
        </p:txBody>
      </p:sp>
      <p:sp>
        <p:nvSpPr>
          <p:cNvPr id="1217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Ideally, it would be adaptive for an organism to localize sounds in all three spatial dimensions.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For simplicity, we’ll begin omitting the depth dimension (i.e., the “z” -axis). We’ll return to that later.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rgbClr val="FFFC23"/>
                </a:solidFill>
              </a:rPr>
              <a:t>Azimuth:</a:t>
            </a:r>
            <a:r>
              <a:rPr lang="en-US" sz="2400" b="1" dirty="0">
                <a:solidFill>
                  <a:schemeClr val="bg1"/>
                </a:solidFill>
              </a:rPr>
              <a:t> Position along the horizontal plane (“x”-axis).  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rgbClr val="FFFC23"/>
                </a:solidFill>
              </a:rPr>
              <a:t>Elevation:</a:t>
            </a:r>
            <a:r>
              <a:rPr lang="en-US" sz="2400" b="1" dirty="0">
                <a:solidFill>
                  <a:schemeClr val="bg1"/>
                </a:solidFill>
              </a:rPr>
              <a:t> Position along the vertical plane (“y”-axis).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Let’s see a diagram of these planes….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Localizing Sounds</a:t>
            </a:r>
          </a:p>
        </p:txBody>
      </p:sp>
      <p:pic>
        <p:nvPicPr>
          <p:cNvPr id="1218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219200"/>
            <a:ext cx="4287838" cy="4411663"/>
          </a:xfrm>
          <a:prstGeom prst="rect">
            <a:avLst/>
          </a:prstGeom>
          <a:noFill/>
        </p:spPr>
      </p:pic>
      <p:sp>
        <p:nvSpPr>
          <p:cNvPr id="1218564" name="Rectangle 4"/>
          <p:cNvSpPr>
            <a:spLocks noChangeArrowheads="1"/>
          </p:cNvSpPr>
          <p:nvPr/>
        </p:nvSpPr>
        <p:spPr bwMode="auto">
          <a:xfrm>
            <a:off x="685800" y="5867400"/>
            <a:ext cx="7462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FC23"/>
                </a:solidFill>
              </a:rPr>
              <a:t>Both azimuth and elevation are relative to head position</a:t>
            </a:r>
          </a:p>
          <a:p>
            <a:pPr algn="ctr"/>
            <a:r>
              <a:rPr lang="en-US" sz="2400">
                <a:solidFill>
                  <a:srgbClr val="FFFC23"/>
                </a:solidFill>
              </a:rPr>
              <a:t>(or more precisely, “ear level”).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Localizing Sounds</a:t>
            </a:r>
          </a:p>
        </p:txBody>
      </p:sp>
      <p:sp>
        <p:nvSpPr>
          <p:cNvPr id="1219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So, psychophysicists describe locations by using two coordinates, one for azimuth and one for elevation. 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The two coordinates seem to be specified to the listener by different neural events. 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Let’s first consider the neural events that pertain to the azimuth (horizontal plane)…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endParaRPr lang="en-US" sz="1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endParaRPr lang="en-US" sz="1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endParaRPr lang="en-US" sz="1600" b="1" baseline="30000" dirty="0">
              <a:solidFill>
                <a:srgbClr val="FFFC23"/>
              </a:solidFill>
            </a:endParaRPr>
          </a:p>
          <a:p>
            <a:pPr marL="609600" indent="-609600">
              <a:lnSpc>
                <a:spcPct val="90000"/>
              </a:lnSpc>
            </a:pPr>
            <a:endParaRPr lang="en-US" sz="1600" b="1" baseline="30000" dirty="0">
              <a:solidFill>
                <a:srgbClr val="FFFC23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6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0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Localizing Sounds</a:t>
            </a:r>
          </a:p>
        </p:txBody>
      </p:sp>
      <p:sp>
        <p:nvSpPr>
          <p:cNvPr id="1220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b="1" dirty="0" err="1">
                <a:solidFill>
                  <a:srgbClr val="FFFC23"/>
                </a:solidFill>
              </a:rPr>
              <a:t>Interaural</a:t>
            </a:r>
            <a:r>
              <a:rPr lang="en-US" sz="2400" b="1" dirty="0">
                <a:solidFill>
                  <a:srgbClr val="FFFC23"/>
                </a:solidFill>
              </a:rPr>
              <a:t> Intensity Difference (IID):</a:t>
            </a:r>
            <a:r>
              <a:rPr lang="en-US" sz="2400" b="1" dirty="0">
                <a:solidFill>
                  <a:schemeClr val="bg1"/>
                </a:solidFill>
              </a:rPr>
              <a:t>  The disparity between the amount of acoustic energy that reaches the left and right ears.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IIDs vary with the azimuth (i.e., horizontal position) of the source, and the frequency of the stimulus, as shown here…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Localizing Sounds</a:t>
            </a:r>
          </a:p>
        </p:txBody>
      </p:sp>
      <p:sp>
        <p:nvSpPr>
          <p:cNvPr id="1221635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6455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</p:txBody>
      </p:sp>
      <p:pic>
        <p:nvPicPr>
          <p:cNvPr id="12216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371600"/>
            <a:ext cx="7550150" cy="4059238"/>
          </a:xfrm>
          <a:prstGeom prst="rect">
            <a:avLst/>
          </a:prstGeom>
          <a:noFill/>
        </p:spPr>
      </p:pic>
      <p:sp>
        <p:nvSpPr>
          <p:cNvPr id="1221637" name="Rectangle 5"/>
          <p:cNvSpPr>
            <a:spLocks noChangeArrowheads="1"/>
          </p:cNvSpPr>
          <p:nvPr/>
        </p:nvSpPr>
        <p:spPr bwMode="auto">
          <a:xfrm>
            <a:off x="1600200" y="2971800"/>
            <a:ext cx="61690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FF0000"/>
                </a:solidFill>
              </a:rPr>
              <a:t>For 6,000 Hz tone, the acoustic energy differs by 20 dB </a:t>
            </a:r>
          </a:p>
          <a:p>
            <a:pPr algn="ctr"/>
            <a:r>
              <a:rPr lang="en-US" sz="2000">
                <a:solidFill>
                  <a:srgbClr val="FF0000"/>
                </a:solidFill>
              </a:rPr>
              <a:t>in the two ears.</a:t>
            </a:r>
            <a:r>
              <a:rPr lang="en-US" sz="2400">
                <a:solidFill>
                  <a:srgbClr val="FFFC23"/>
                </a:solidFill>
              </a:rPr>
              <a:t>   </a:t>
            </a:r>
          </a:p>
        </p:txBody>
      </p:sp>
      <p:sp>
        <p:nvSpPr>
          <p:cNvPr id="1221638" name="Line 6"/>
          <p:cNvSpPr>
            <a:spLocks noChangeShapeType="1"/>
          </p:cNvSpPr>
          <p:nvPr/>
        </p:nvSpPr>
        <p:spPr bwMode="auto">
          <a:xfrm flipH="1" flipV="1">
            <a:off x="4724400" y="1600200"/>
            <a:ext cx="2286000" cy="1371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Localizing Sounds</a:t>
            </a:r>
          </a:p>
        </p:txBody>
      </p:sp>
      <p:sp>
        <p:nvSpPr>
          <p:cNvPr id="1222659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6455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</p:txBody>
      </p:sp>
      <p:pic>
        <p:nvPicPr>
          <p:cNvPr id="12226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371600"/>
            <a:ext cx="7550150" cy="4059238"/>
          </a:xfrm>
          <a:prstGeom prst="rect">
            <a:avLst/>
          </a:prstGeom>
          <a:noFill/>
        </p:spPr>
      </p:pic>
      <p:sp>
        <p:nvSpPr>
          <p:cNvPr id="1222661" name="Rectangle 5"/>
          <p:cNvSpPr>
            <a:spLocks noChangeArrowheads="1"/>
          </p:cNvSpPr>
          <p:nvPr/>
        </p:nvSpPr>
        <p:spPr bwMode="auto">
          <a:xfrm>
            <a:off x="1600200" y="2971800"/>
            <a:ext cx="61690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FF0000"/>
                </a:solidFill>
              </a:rPr>
              <a:t>For 6,000 Hz tone, the acoustic energy differs by 20 dB </a:t>
            </a:r>
          </a:p>
          <a:p>
            <a:pPr algn="ctr"/>
            <a:r>
              <a:rPr lang="en-US" sz="2000">
                <a:solidFill>
                  <a:srgbClr val="FF0000"/>
                </a:solidFill>
              </a:rPr>
              <a:t>in the two ears.</a:t>
            </a:r>
            <a:r>
              <a:rPr lang="en-US" sz="2400">
                <a:solidFill>
                  <a:srgbClr val="FFFC23"/>
                </a:solidFill>
              </a:rPr>
              <a:t>   </a:t>
            </a:r>
          </a:p>
        </p:txBody>
      </p:sp>
      <p:sp>
        <p:nvSpPr>
          <p:cNvPr id="1222662" name="Line 6"/>
          <p:cNvSpPr>
            <a:spLocks noChangeShapeType="1"/>
          </p:cNvSpPr>
          <p:nvPr/>
        </p:nvSpPr>
        <p:spPr bwMode="auto">
          <a:xfrm flipH="1" flipV="1">
            <a:off x="4724400" y="1600200"/>
            <a:ext cx="2286000" cy="1371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2663" name="Rectangle 7"/>
          <p:cNvSpPr>
            <a:spLocks noChangeArrowheads="1"/>
          </p:cNvSpPr>
          <p:nvPr/>
        </p:nvSpPr>
        <p:spPr bwMode="auto">
          <a:xfrm>
            <a:off x="2109788" y="5729288"/>
            <a:ext cx="54752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FC23"/>
                </a:solidFill>
              </a:rPr>
              <a:t>BUT, this is not true for the 200 Hz tone,</a:t>
            </a:r>
          </a:p>
          <a:p>
            <a:pPr algn="ctr"/>
            <a:r>
              <a:rPr lang="en-US" sz="2400">
                <a:solidFill>
                  <a:srgbClr val="FFFC23"/>
                </a:solidFill>
              </a:rPr>
              <a:t>which produces no IIDs with azimuth.</a:t>
            </a:r>
          </a:p>
        </p:txBody>
      </p:sp>
      <p:sp>
        <p:nvSpPr>
          <p:cNvPr id="1222664" name="Line 8"/>
          <p:cNvSpPr>
            <a:spLocks noChangeShapeType="1"/>
          </p:cNvSpPr>
          <p:nvPr/>
        </p:nvSpPr>
        <p:spPr bwMode="auto">
          <a:xfrm flipH="1" flipV="1">
            <a:off x="4876800" y="4419600"/>
            <a:ext cx="2286000" cy="1371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Localizing Sounds</a:t>
            </a:r>
          </a:p>
        </p:txBody>
      </p:sp>
      <p:sp>
        <p:nvSpPr>
          <p:cNvPr id="1224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b="1" dirty="0" err="1">
                <a:solidFill>
                  <a:srgbClr val="FFFC23"/>
                </a:solidFill>
              </a:rPr>
              <a:t>Interaural</a:t>
            </a:r>
            <a:r>
              <a:rPr lang="en-US" sz="2400" b="1" dirty="0">
                <a:solidFill>
                  <a:srgbClr val="FFFC23"/>
                </a:solidFill>
              </a:rPr>
              <a:t> Time Difference (ITD):</a:t>
            </a:r>
            <a:r>
              <a:rPr lang="en-US" sz="2400" b="1" dirty="0">
                <a:solidFill>
                  <a:schemeClr val="bg1"/>
                </a:solidFill>
              </a:rPr>
              <a:t>  The disparity between the time-of-arrival at the left and right ears.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ITDs vary with the azimuth (i.e., horizontal position) of the source. 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6422</TotalTime>
  <Words>771</Words>
  <Application>Microsoft Office PowerPoint</Application>
  <PresentationFormat>On-screen Show (4:3)</PresentationFormat>
  <Paragraphs>137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Blank</vt:lpstr>
      <vt:lpstr>PowerPoint Presentation</vt:lpstr>
      <vt:lpstr>Localizing Sounds</vt:lpstr>
      <vt:lpstr>Localizing Sounds</vt:lpstr>
      <vt:lpstr>Localizing Sounds</vt:lpstr>
      <vt:lpstr>Localizing Sounds</vt:lpstr>
      <vt:lpstr>Localizing Sounds</vt:lpstr>
      <vt:lpstr>Localizing Sounds</vt:lpstr>
      <vt:lpstr>Localizing Sounds</vt:lpstr>
      <vt:lpstr>Localizing Sounds</vt:lpstr>
      <vt:lpstr>Localizing Sounds</vt:lpstr>
      <vt:lpstr>Localizing Sounds</vt:lpstr>
      <vt:lpstr>Localizing Sounds</vt:lpstr>
      <vt:lpstr>Localizing Sounds</vt:lpstr>
      <vt:lpstr>Localizing Sounds</vt:lpstr>
      <vt:lpstr>Localizing Sounds</vt:lpstr>
      <vt:lpstr>Localizing Sounds</vt:lpstr>
      <vt:lpstr>Localizing Sounds</vt:lpstr>
      <vt:lpstr>Localizing Sounds</vt:lpstr>
      <vt:lpstr>Localizing Sounds</vt:lpstr>
      <vt:lpstr>Localizing Sounds</vt:lpstr>
    </vt:vector>
  </TitlesOfParts>
  <Company>Computing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name Denison</dc:creator>
  <cp:lastModifiedBy>DUWindows7</cp:lastModifiedBy>
  <cp:revision>838</cp:revision>
  <cp:lastPrinted>2003-03-23T22:43:28Z</cp:lastPrinted>
  <dcterms:created xsi:type="dcterms:W3CDTF">2001-08-20T15:14:19Z</dcterms:created>
  <dcterms:modified xsi:type="dcterms:W3CDTF">2013-03-14T20:08:40Z</dcterms:modified>
</cp:coreProperties>
</file>